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1" r:id="rId2"/>
    <p:sldId id="277" r:id="rId3"/>
    <p:sldId id="296" r:id="rId4"/>
    <p:sldId id="295" r:id="rId5"/>
    <p:sldId id="284" r:id="rId6"/>
    <p:sldId id="294" r:id="rId7"/>
    <p:sldId id="313" r:id="rId8"/>
    <p:sldId id="345" r:id="rId9"/>
    <p:sldId id="344" r:id="rId10"/>
    <p:sldId id="342" r:id="rId11"/>
    <p:sldId id="350" r:id="rId12"/>
    <p:sldId id="351" r:id="rId13"/>
    <p:sldId id="352" r:id="rId14"/>
    <p:sldId id="346" r:id="rId15"/>
    <p:sldId id="347" r:id="rId16"/>
    <p:sldId id="336" r:id="rId17"/>
    <p:sldId id="318" r:id="rId18"/>
    <p:sldId id="320" r:id="rId19"/>
    <p:sldId id="317" r:id="rId20"/>
    <p:sldId id="314" r:id="rId21"/>
    <p:sldId id="31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24-05-2022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4/Service%20Definition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4.png"/><Relationship Id="rId4" Type="http://schemas.openxmlformats.org/officeDocument/2006/relationships/image" Target="../media/image28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help.sap.com/viewer/34f67db3b755405e8145c578221f012c/latest/en-US/6bcefac41a334bb0bc912961aa6b34dc.htm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iscovery-center.cloud.sap/serviceCatalog?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Load%20Data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transparent PNG - StickPNG">
            <a:extLst>
              <a:ext uri="{FF2B5EF4-FFF2-40B4-BE49-F238E27FC236}">
                <a16:creationId xmlns:a16="http://schemas.microsoft.com/office/drawing/2014/main" id="{CB756339-96BA-4557-A357-951B72ED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26" y="1555182"/>
            <a:ext cx="4384180" cy="1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Procedure - can have multiple return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Function 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Each 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Clone 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Important Table’s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9EF19-DC4C-4C8D-AD80-09557D6B2A45}"/>
              </a:ext>
            </a:extLst>
          </p:cNvPr>
          <p:cNvSpPr/>
          <p:nvPr/>
        </p:nvSpPr>
        <p:spPr>
          <a:xfrm>
            <a:off x="1319332" y="2024727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tables</a:t>
            </a:r>
          </a:p>
          <a:p>
            <a:pPr algn="ctr"/>
            <a:r>
              <a:rPr lang="en-US" dirty="0"/>
              <a:t>Represents entire aviation tourism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2EC8-4D45-492D-8AFB-9CF08F6CF9D7}"/>
              </a:ext>
            </a:extLst>
          </p:cNvPr>
          <p:cNvSpPr/>
          <p:nvPr/>
        </p:nvSpPr>
        <p:spPr>
          <a:xfrm>
            <a:off x="1332552" y="1052736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Views on these table for ease of access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156D5-46DA-4BE5-8114-A53FC7CB2E4C}"/>
              </a:ext>
            </a:extLst>
          </p:cNvPr>
          <p:cNvSpPr/>
          <p:nvPr/>
        </p:nvSpPr>
        <p:spPr>
          <a:xfrm>
            <a:off x="167933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/DMO/CARRIER– Contains all the airline codes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95AB7-6D93-4EAD-92A0-3031DF5ED8F0}"/>
              </a:ext>
            </a:extLst>
          </p:cNvPr>
          <p:cNvSpPr/>
          <p:nvPr/>
        </p:nvSpPr>
        <p:spPr>
          <a:xfrm>
            <a:off x="1679333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/DMO/CONNECTION– FLIGHT infor from origin to destination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7EC62-2604-4FC7-A17F-BB31444F97E7}"/>
              </a:ext>
            </a:extLst>
          </p:cNvPr>
          <p:cNvSpPr/>
          <p:nvPr/>
        </p:nvSpPr>
        <p:spPr>
          <a:xfrm>
            <a:off x="1693656" y="545850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/dmo/flight</a:t>
            </a:r>
            <a:r>
              <a:rPr lang="en-US" dirty="0"/>
              <a:t>– given flight for diff. dates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0EEB3-5F8C-49FF-BD5E-EC3FCABC0AD7}"/>
              </a:ext>
            </a:extLst>
          </p:cNvPr>
          <p:cNvSpPr/>
          <p:nvPr/>
        </p:nvSpPr>
        <p:spPr>
          <a:xfrm>
            <a:off x="455965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I_Currency</a:t>
            </a:r>
          </a:p>
          <a:p>
            <a:pPr algn="ctr"/>
            <a:r>
              <a:rPr lang="en-US" sz="2000" dirty="0"/>
              <a:t>CDS view to access currency codes 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D13BBE-EE67-449B-A02C-23D934ED7EE1}"/>
              </a:ext>
            </a:extLst>
          </p:cNvPr>
          <p:cNvSpPr/>
          <p:nvPr/>
        </p:nvSpPr>
        <p:spPr>
          <a:xfrm>
            <a:off x="454524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I_Country</a:t>
            </a:r>
          </a:p>
          <a:p>
            <a:pPr algn="ctr"/>
            <a:r>
              <a:rPr lang="en-US" sz="2000" dirty="0"/>
              <a:t>Country codes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D93E9D-2ED5-4A31-B5A4-98502B019EC8}"/>
              </a:ext>
            </a:extLst>
          </p:cNvPr>
          <p:cNvSpPr/>
          <p:nvPr/>
        </p:nvSpPr>
        <p:spPr>
          <a:xfrm>
            <a:off x="4546368" y="5435587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/DMO/CUSTOMER</a:t>
            </a:r>
          </a:p>
          <a:p>
            <a:pPr algn="ctr"/>
            <a:r>
              <a:rPr lang="en-US" sz="2000" dirty="0"/>
              <a:t>Customer data who willing to book flights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CA5EA2-C951-4574-A8E1-C924242806CA}"/>
              </a:ext>
            </a:extLst>
          </p:cNvPr>
          <p:cNvSpPr/>
          <p:nvPr/>
        </p:nvSpPr>
        <p:spPr>
          <a:xfrm>
            <a:off x="7441536" y="305785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/DMO/AGENCY</a:t>
            </a:r>
          </a:p>
          <a:p>
            <a:pPr algn="ctr"/>
            <a:r>
              <a:rPr lang="en-US" sz="1800" dirty="0"/>
              <a:t>Agent information website/person who helps</a:t>
            </a:r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FA647-6B2B-479A-8DB7-FDEE94687612}"/>
              </a:ext>
            </a:extLst>
          </p:cNvPr>
          <p:cNvSpPr/>
          <p:nvPr/>
        </p:nvSpPr>
        <p:spPr>
          <a:xfrm>
            <a:off x="751198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/DMO/TRAVEL</a:t>
            </a:r>
          </a:p>
          <a:p>
            <a:pPr algn="ctr"/>
            <a:r>
              <a:rPr lang="en-US" sz="1800" dirty="0"/>
              <a:t>Trip information</a:t>
            </a:r>
            <a:endParaRPr lang="en-IN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C6DF50-5FBC-4CF3-AB01-19BB4B107B52}"/>
              </a:ext>
            </a:extLst>
          </p:cNvPr>
          <p:cNvSpPr/>
          <p:nvPr/>
        </p:nvSpPr>
        <p:spPr>
          <a:xfrm>
            <a:off x="7511981" y="5391606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/DMO/BOOKING</a:t>
            </a:r>
          </a:p>
          <a:p>
            <a:pPr algn="ctr"/>
            <a:r>
              <a:rPr lang="en-US" sz="1800" dirty="0"/>
              <a:t>Connecting flights in whole travel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406807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03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89756" y="985720"/>
            <a:ext cx="854022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between On-premise and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of offerings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Eclipse Development Tool for ABAP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DB Tables using Eclipse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Load Sample Data to the demo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Views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AMDP with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Service Definition &amp; Service Binding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SAP Business Application Studio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ON-PREMISE V/S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BDEAB-2269-4057-924C-E04B865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" y="1472893"/>
            <a:ext cx="2445595" cy="4626446"/>
          </a:xfrm>
          <a:prstGeom prst="rect">
            <a:avLst/>
          </a:prstGeom>
        </p:spPr>
      </p:pic>
      <p:pic>
        <p:nvPicPr>
          <p:cNvPr id="8" name="Picture 2" descr="C:\Users\I062040\AppData\Local\Temp\SNAGHTML2c7ed6b0.PNG">
            <a:extLst>
              <a:ext uri="{FF2B5EF4-FFF2-40B4-BE49-F238E27FC236}">
                <a16:creationId xmlns:a16="http://schemas.microsoft.com/office/drawing/2014/main" id="{C44ED1C9-10EF-4700-9898-F4F1B67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1" y="1472893"/>
            <a:ext cx="2708748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20D51-C5CB-4CC4-B217-F74D4A80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84" y="1472893"/>
            <a:ext cx="2773198" cy="462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9FD7E-6BDA-4B3F-A459-4857FFA7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7" y="1472893"/>
            <a:ext cx="2369408" cy="46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TYPE OF CLOUD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54121-BBEF-4F1B-866C-A56192146755}"/>
              </a:ext>
            </a:extLst>
          </p:cNvPr>
          <p:cNvGrpSpPr/>
          <p:nvPr/>
        </p:nvGrpSpPr>
        <p:grpSpPr>
          <a:xfrm>
            <a:off x="369350" y="1330003"/>
            <a:ext cx="3936650" cy="944905"/>
            <a:chOff x="674246" y="1335315"/>
            <a:chExt cx="3937675" cy="945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02CBF-2312-4969-A21C-7BA1CD526411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C7F572-9142-42FD-B5D2-BB3E3E0AA8DF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93A8B-9016-49C2-A8FA-6BE60F64F541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 As a Service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58CD0-7AA6-459C-A276-61A5EC279DB9}"/>
              </a:ext>
            </a:extLst>
          </p:cNvPr>
          <p:cNvGrpSpPr/>
          <p:nvPr/>
        </p:nvGrpSpPr>
        <p:grpSpPr>
          <a:xfrm>
            <a:off x="350429" y="2334916"/>
            <a:ext cx="3955570" cy="1949817"/>
            <a:chOff x="655321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40463-4045-4CD7-812A-7A242E93EE0B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4858B1-B03F-489A-9329-A7D2A6144A6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29B4D-1A87-4CBC-974A-915D9253D87F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D6D15-37D4-4382-86BB-0CCC6A4FBFFF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685197-012A-44B9-B4E7-B662186F429A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E4ED3-DE9F-4D6A-B1C8-4E582FC7D9FC}"/>
              </a:ext>
            </a:extLst>
          </p:cNvPr>
          <p:cNvGrpSpPr/>
          <p:nvPr/>
        </p:nvGrpSpPr>
        <p:grpSpPr>
          <a:xfrm>
            <a:off x="350429" y="4344739"/>
            <a:ext cx="3955570" cy="1949819"/>
            <a:chOff x="655321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22C76-5BEF-4D82-9800-67500E3D39C1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00369-621E-4CAB-9946-EAA7EEF9698A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18100-9A03-4DF2-AF80-30DD3D7F3392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1526F-04F0-4DE4-8EEE-8D9702841044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E75032-4409-42C7-AE63-3871B615132A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680A1E-FB6F-41C5-BDA1-E79FB77D4A7D}"/>
              </a:ext>
            </a:extLst>
          </p:cNvPr>
          <p:cNvSpPr/>
          <p:nvPr/>
        </p:nvSpPr>
        <p:spPr>
          <a:xfrm>
            <a:off x="4382885" y="1330002"/>
            <a:ext cx="1759598" cy="4964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Customer Managed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127ED-BE55-417F-B463-C322A7D912B0}"/>
              </a:ext>
            </a:extLst>
          </p:cNvPr>
          <p:cNvGrpSpPr/>
          <p:nvPr/>
        </p:nvGrpSpPr>
        <p:grpSpPr>
          <a:xfrm>
            <a:off x="6219368" y="1330004"/>
            <a:ext cx="1759598" cy="4964553"/>
            <a:chOff x="6525789" y="1335316"/>
            <a:chExt cx="1760056" cy="49658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9F002-509F-4BFA-882F-2489ABD48E6D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3ECDB-F3CC-44C4-B995-70B4DE5BA8E9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671C40-9F44-4A60-853F-B4D493C266AF}"/>
              </a:ext>
            </a:extLst>
          </p:cNvPr>
          <p:cNvGrpSpPr/>
          <p:nvPr/>
        </p:nvGrpSpPr>
        <p:grpSpPr>
          <a:xfrm>
            <a:off x="8055852" y="1330004"/>
            <a:ext cx="1759598" cy="4964553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AF8F4D-A9E6-4C64-9F23-5A2E7B0B886D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5E49C7-9636-4855-84F0-153048BFCFD6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832DD-E7C8-4804-A464-D5E644733A1D}"/>
              </a:ext>
            </a:extLst>
          </p:cNvPr>
          <p:cNvSpPr/>
          <p:nvPr/>
        </p:nvSpPr>
        <p:spPr>
          <a:xfrm>
            <a:off x="9892338" y="1330003"/>
            <a:ext cx="1759598" cy="494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314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BTP 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innovation.</a:t>
            </a:r>
          </a:p>
          <a:p>
            <a:pPr lvl="0" algn="just">
              <a:defRPr/>
            </a:pPr>
            <a:r>
              <a:rPr lang="en-US" sz="2000" dirty="0">
                <a:solidFill>
                  <a:schemeClr val="bg1"/>
                </a:solidFill>
              </a:rPr>
              <a:t>BTP 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BTP?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513C7-ED56-4AE9-A37B-7E0853E99FEC}"/>
              </a:ext>
            </a:extLst>
          </p:cNvPr>
          <p:cNvSpPr/>
          <p:nvPr/>
        </p:nvSpPr>
        <p:spPr>
          <a:xfrm>
            <a:off x="9581155" y="2171936"/>
            <a:ext cx="2132581" cy="3938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5E7A-4B3C-4684-AD7F-9580E630FA40}"/>
              </a:ext>
            </a:extLst>
          </p:cNvPr>
          <p:cNvGrpSpPr/>
          <p:nvPr/>
        </p:nvGrpSpPr>
        <p:grpSpPr>
          <a:xfrm>
            <a:off x="3088083" y="1167025"/>
            <a:ext cx="2119086" cy="944905"/>
            <a:chOff x="3149848" y="1335315"/>
            <a:chExt cx="2119638" cy="9451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FDD17-38F6-4651-B317-65AE64624465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EDCDA-FF11-4315-8037-45FB084D2184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7B1C-B2BD-447A-9D80-A54CEF00628D}"/>
              </a:ext>
            </a:extLst>
          </p:cNvPr>
          <p:cNvGrpSpPr/>
          <p:nvPr/>
        </p:nvGrpSpPr>
        <p:grpSpPr>
          <a:xfrm>
            <a:off x="3069163" y="2171937"/>
            <a:ext cx="3955570" cy="1949817"/>
            <a:chOff x="3130923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E363B-1A36-4C31-8013-7738DDAF8FAB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CD3603-186C-4682-A504-8587814BAE4D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A1019-5708-462D-91B7-FE9D89DB059B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EC583-BE56-4D0C-B0B8-096E6A8808CC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1FC2C-D961-460D-A867-4D15E3AA39AB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6580-E884-40CC-9705-5C4615EEC56C}"/>
              </a:ext>
            </a:extLst>
          </p:cNvPr>
          <p:cNvGrpSpPr/>
          <p:nvPr/>
        </p:nvGrpSpPr>
        <p:grpSpPr>
          <a:xfrm>
            <a:off x="3069163" y="4181760"/>
            <a:ext cx="3955570" cy="1949819"/>
            <a:chOff x="3130923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972E8-F49F-4EC6-AC59-BD247CF8A2C5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76AEE-D14F-43C7-8314-423B274554D0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9B34F-18F0-4B4D-966D-7EC87A90862F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F7890D-F6FD-420A-9838-9312EE6BC5BD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EAB704-E5BD-4ED8-B720-E66B0AC67E8D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1C0279D7-EF4F-4F7F-8C2C-C145EA7D9DEE}"/>
              </a:ext>
            </a:extLst>
          </p:cNvPr>
          <p:cNvSpPr/>
          <p:nvPr/>
        </p:nvSpPr>
        <p:spPr>
          <a:xfrm>
            <a:off x="2485782" y="2187172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636E-7F17-4B5A-A26A-3B81FCA7003D}"/>
              </a:ext>
            </a:extLst>
          </p:cNvPr>
          <p:cNvSpPr txBox="1"/>
          <p:nvPr/>
        </p:nvSpPr>
        <p:spPr>
          <a:xfrm>
            <a:off x="684550" y="2423608"/>
            <a:ext cx="1705204" cy="11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SAP implementing open source CF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ADAFBB-25E8-44CB-B693-E91755C03F82}"/>
              </a:ext>
            </a:extLst>
          </p:cNvPr>
          <p:cNvSpPr txBox="1"/>
          <p:nvPr/>
        </p:nvSpPr>
        <p:spPr>
          <a:xfrm>
            <a:off x="684550" y="4256137"/>
            <a:ext cx="1705204" cy="14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Infrastructure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providers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Data Centers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Service Portfolio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6" descr="SAP - Wikipedia">
            <a:extLst>
              <a:ext uri="{FF2B5EF4-FFF2-40B4-BE49-F238E27FC236}">
                <a16:creationId xmlns:a16="http://schemas.microsoft.com/office/drawing/2014/main" id="{39646D50-8931-4AC4-86A5-85010B6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2509203"/>
            <a:ext cx="996953" cy="5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rongLoop - Deploying LoopBack mBaaS on Cloud Foundry">
            <a:extLst>
              <a:ext uri="{FF2B5EF4-FFF2-40B4-BE49-F238E27FC236}">
                <a16:creationId xmlns:a16="http://schemas.microsoft.com/office/drawing/2014/main" id="{F35AC933-2D71-448B-B650-EA1854B2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3396533"/>
            <a:ext cx="996953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8B15E6FC-C433-440A-B6BE-733AE634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16" y="4772369"/>
            <a:ext cx="1879659" cy="10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F1D358-6410-42FB-B4A7-DE36EA63E1A3}"/>
              </a:ext>
            </a:extLst>
          </p:cNvPr>
          <p:cNvSpPr/>
          <p:nvPr/>
        </p:nvSpPr>
        <p:spPr>
          <a:xfrm>
            <a:off x="8723585" y="1430526"/>
            <a:ext cx="766418" cy="417902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90BDB-6C4F-45CB-A6B6-50DE59F2C19D}"/>
              </a:ext>
            </a:extLst>
          </p:cNvPr>
          <p:cNvSpPr txBox="1"/>
          <p:nvPr/>
        </p:nvSpPr>
        <p:spPr>
          <a:xfrm>
            <a:off x="7361837" y="3005701"/>
            <a:ext cx="1950212" cy="230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Fully ready landscape with reusable services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Scalability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Elasticity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Low TCO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C31782-E424-4AC2-B169-2B70C5ADAFF6}"/>
              </a:ext>
            </a:extLst>
          </p:cNvPr>
          <p:cNvSpPr/>
          <p:nvPr/>
        </p:nvSpPr>
        <p:spPr>
          <a:xfrm>
            <a:off x="2485782" y="4158164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3E001F5-ED83-4BCF-8914-6EB46C37E1F1}"/>
              </a:ext>
            </a:extLst>
          </p:cNvPr>
          <p:cNvSpPr/>
          <p:nvPr/>
        </p:nvSpPr>
        <p:spPr>
          <a:xfrm>
            <a:off x="9024087" y="2159988"/>
            <a:ext cx="492037" cy="3947992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7CDAA8-2BD3-4140-A05A-A4B3982D0419}"/>
              </a:ext>
            </a:extLst>
          </p:cNvPr>
          <p:cNvGrpSpPr/>
          <p:nvPr/>
        </p:nvGrpSpPr>
        <p:grpSpPr>
          <a:xfrm>
            <a:off x="9594649" y="1167025"/>
            <a:ext cx="2119086" cy="944905"/>
            <a:chOff x="9658109" y="1335315"/>
            <a:chExt cx="2119638" cy="9451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61593E-4BF8-4BD7-91C3-A637FE3C19B7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0936B8-5A39-4D08-9830-B7DB6583F963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pic>
        <p:nvPicPr>
          <p:cNvPr id="36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D500B9F7-38A7-4579-9EC4-FB222A77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0" y="999890"/>
            <a:ext cx="1264262" cy="12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Your FREE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AAEC661-A68C-4266-A74B-6173E5FF3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59" y="1304606"/>
            <a:ext cx="8714692" cy="433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7B16-1607-4051-8C3D-78ADA668F041}"/>
              </a:ext>
            </a:extLst>
          </p:cNvPr>
          <p:cNvSpPr/>
          <p:nvPr/>
        </p:nvSpPr>
        <p:spPr>
          <a:xfrm>
            <a:off x="170877" y="808614"/>
            <a:ext cx="5842194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https://account.hanatrial.ondemand.com/trial/#/home/trial</a:t>
            </a:r>
          </a:p>
        </p:txBody>
      </p:sp>
    </p:spTree>
    <p:extLst>
      <p:ext uri="{BB962C8B-B14F-4D97-AF65-F5344CB8AC3E}">
        <p14:creationId xmlns:p14="http://schemas.microsoft.com/office/powerpoint/2010/main" val="330803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ZATS_00_C_SOFTSALES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ZATS_00__I_SALES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ZATS_00_I_SALESHDR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ZATS_00_P_PROD</a:t>
            </a: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ZATS_00_I_BP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ZATS_00_BP</a:t>
            </a: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9986</TotalTime>
  <Words>1141</Words>
  <Application>Microsoft Office PowerPoint</Application>
  <PresentationFormat>Custom</PresentationFormat>
  <Paragraphs>208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72 Black</vt:lpstr>
      <vt:lpstr>Arial</vt:lpstr>
      <vt:lpstr>Arial Black</vt:lpstr>
      <vt:lpstr>Arial Bold</vt:lpstr>
      <vt:lpstr>Calibri</vt:lpstr>
      <vt:lpstr>Cooper Black</vt:lpstr>
      <vt:lpstr>Patua One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What is SAP BTP ?</vt:lpstr>
      <vt:lpstr>PowerPoint Presentation</vt:lpstr>
      <vt:lpstr>PowerPoint Presentation</vt:lpstr>
      <vt:lpstr>Create Your DB Tables</vt:lpstr>
      <vt:lpstr>Creating CDS View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Important Table’s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287</cp:revision>
  <dcterms:created xsi:type="dcterms:W3CDTF">2013-09-12T13:05:01Z</dcterms:created>
  <dcterms:modified xsi:type="dcterms:W3CDTF">2022-05-24T16:44:18Z</dcterms:modified>
</cp:coreProperties>
</file>